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2bc1deb45b84507d/Documents/capstone2.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2bc1deb45b84507d/Documents/capstone2.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2bc1deb45b84507d/Documents/capstone2.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Averages!$B$14:$F$14</c:f>
              <c:strCache>
                <c:ptCount val="5"/>
                <c:pt idx="0">
                  <c:v>Regular</c:v>
                </c:pt>
                <c:pt idx="1">
                  <c:v>Premium</c:v>
                </c:pt>
                <c:pt idx="2">
                  <c:v>Diesel</c:v>
                </c:pt>
                <c:pt idx="3">
                  <c:v>Blended</c:v>
                </c:pt>
                <c:pt idx="4">
                  <c:v>Electric</c:v>
                </c:pt>
              </c:strCache>
            </c:strRef>
          </c:cat>
          <c:val>
            <c:numRef>
              <c:f>Averages!$B$15:$F$15</c:f>
              <c:numCache>
                <c:formatCode>General</c:formatCode>
                <c:ptCount val="5"/>
                <c:pt idx="0">
                  <c:v>18.010000000000002</c:v>
                </c:pt>
                <c:pt idx="1">
                  <c:v>21.23</c:v>
                </c:pt>
                <c:pt idx="2">
                  <c:v>21.23</c:v>
                </c:pt>
                <c:pt idx="3">
                  <c:v>33.04</c:v>
                </c:pt>
                <c:pt idx="4">
                  <c:v>33.04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A0-4B69-B470-E77E8086A3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1539296"/>
        <c:axId val="751539952"/>
      </c:barChart>
      <c:catAx>
        <c:axId val="7515392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1539952"/>
        <c:crosses val="autoZero"/>
        <c:auto val="1"/>
        <c:lblAlgn val="ctr"/>
        <c:lblOffset val="100"/>
        <c:noMultiLvlLbl val="0"/>
      </c:catAx>
      <c:valAx>
        <c:axId val="7515399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1539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Averages!$A$17</c:f>
              <c:strCache>
                <c:ptCount val="1"/>
                <c:pt idx="0">
                  <c:v>Avg Hwy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Averages!$B$16:$F$16</c:f>
              <c:strCache>
                <c:ptCount val="5"/>
                <c:pt idx="0">
                  <c:v>Regular</c:v>
                </c:pt>
                <c:pt idx="1">
                  <c:v>Premium</c:v>
                </c:pt>
                <c:pt idx="2">
                  <c:v>Diesel</c:v>
                </c:pt>
                <c:pt idx="3">
                  <c:v>Blended</c:v>
                </c:pt>
                <c:pt idx="4">
                  <c:v>Electric</c:v>
                </c:pt>
              </c:strCache>
            </c:strRef>
          </c:cat>
          <c:val>
            <c:numRef>
              <c:f>Averages!$B$17:$F$17</c:f>
              <c:numCache>
                <c:formatCode>General</c:formatCode>
                <c:ptCount val="5"/>
                <c:pt idx="0">
                  <c:v>23.84</c:v>
                </c:pt>
                <c:pt idx="1">
                  <c:v>27.13</c:v>
                </c:pt>
                <c:pt idx="2">
                  <c:v>27.13</c:v>
                </c:pt>
                <c:pt idx="3">
                  <c:v>44.67</c:v>
                </c:pt>
                <c:pt idx="4">
                  <c:v>34.380000000000003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47-4E93-9F16-F1EEE6FC36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73759232"/>
        <c:axId val="751557008"/>
      </c:barChart>
      <c:catAx>
        <c:axId val="7737592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1557008"/>
        <c:crosses val="autoZero"/>
        <c:auto val="1"/>
        <c:lblAlgn val="ctr"/>
        <c:lblOffset val="100"/>
        <c:noMultiLvlLbl val="0"/>
      </c:catAx>
      <c:valAx>
        <c:axId val="7515570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3759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Averages!$A$19</c:f>
              <c:strCache>
                <c:ptCount val="1"/>
                <c:pt idx="0">
                  <c:v>Median Year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Averages!$B$18:$F$18</c:f>
              <c:strCache>
                <c:ptCount val="5"/>
                <c:pt idx="0">
                  <c:v>Regular</c:v>
                </c:pt>
                <c:pt idx="1">
                  <c:v>Premium</c:v>
                </c:pt>
                <c:pt idx="2">
                  <c:v>Diesel</c:v>
                </c:pt>
                <c:pt idx="3">
                  <c:v>Blended</c:v>
                </c:pt>
                <c:pt idx="4">
                  <c:v>Electric</c:v>
                </c:pt>
              </c:strCache>
            </c:strRef>
          </c:cat>
          <c:val>
            <c:numRef>
              <c:f>Averages!$B$19:$F$19</c:f>
              <c:numCache>
                <c:formatCode>General</c:formatCode>
                <c:ptCount val="5"/>
                <c:pt idx="0">
                  <c:v>1996</c:v>
                </c:pt>
                <c:pt idx="1">
                  <c:v>2007</c:v>
                </c:pt>
                <c:pt idx="2">
                  <c:v>1987</c:v>
                </c:pt>
                <c:pt idx="3">
                  <c:v>2014</c:v>
                </c:pt>
                <c:pt idx="4">
                  <c:v>2012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38-482A-A23D-DC7F313EFB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31892448"/>
        <c:axId val="431893432"/>
      </c:barChart>
      <c:catAx>
        <c:axId val="4318924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1893432"/>
        <c:crosses val="autoZero"/>
        <c:auto val="1"/>
        <c:lblAlgn val="ctr"/>
        <c:lblOffset val="100"/>
        <c:noMultiLvlLbl val="0"/>
      </c:catAx>
      <c:valAx>
        <c:axId val="4318934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1892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Averages!$A$21</c:f>
              <c:strCache>
                <c:ptCount val="1"/>
                <c:pt idx="0">
                  <c:v>AVG ANNUAL COSTS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Averages!$B$20:$F$20</c:f>
              <c:strCache>
                <c:ptCount val="5"/>
                <c:pt idx="0">
                  <c:v>Regular</c:v>
                </c:pt>
                <c:pt idx="1">
                  <c:v>Premium</c:v>
                </c:pt>
                <c:pt idx="2">
                  <c:v>Diesel</c:v>
                </c:pt>
                <c:pt idx="3">
                  <c:v>Blended</c:v>
                </c:pt>
                <c:pt idx="4">
                  <c:v>Electric</c:v>
                </c:pt>
              </c:strCache>
            </c:strRef>
          </c:cat>
          <c:val>
            <c:numRef>
              <c:f>Averages!$B$21:$F$21</c:f>
              <c:numCache>
                <c:formatCode>General</c:formatCode>
                <c:ptCount val="5"/>
                <c:pt idx="0">
                  <c:v>1851.9300815583181</c:v>
                </c:pt>
                <c:pt idx="1">
                  <c:v>2286.8548307510114</c:v>
                </c:pt>
                <c:pt idx="2">
                  <c:v>1781.7061143984222</c:v>
                </c:pt>
                <c:pt idx="3">
                  <c:v>1290</c:v>
                </c:pt>
                <c:pt idx="4">
                  <c:v>1175.3311258278145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8A4-4192-8318-99FBB93091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79607432"/>
        <c:axId val="779607104"/>
      </c:barChart>
      <c:catAx>
        <c:axId val="779607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9607104"/>
        <c:crosses val="autoZero"/>
        <c:auto val="1"/>
        <c:lblAlgn val="ctr"/>
        <c:lblOffset val="100"/>
        <c:noMultiLvlLbl val="0"/>
      </c:catAx>
      <c:valAx>
        <c:axId val="7796071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9607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732377-D8B9-4580-9AB7-57D12C985372}" type="doc">
      <dgm:prSet loTypeId="urn:microsoft.com/office/officeart/2005/8/layout/vList2" loCatId="list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7DC00E6-4B85-44AB-9778-23D21826BB8A}">
      <dgm:prSet/>
      <dgm:spPr/>
      <dgm:t>
        <a:bodyPr/>
        <a:lstStyle/>
        <a:p>
          <a:r>
            <a:rPr lang="en-US"/>
            <a:t>Dashboard to compare cars</a:t>
          </a:r>
        </a:p>
      </dgm:t>
    </dgm:pt>
    <dgm:pt modelId="{43EB7EC9-1EAF-4CA4-95BB-8209440B3065}" type="parTrans" cxnId="{04CC24DA-41DC-4B36-9EF2-5484595FD9F0}">
      <dgm:prSet/>
      <dgm:spPr/>
      <dgm:t>
        <a:bodyPr/>
        <a:lstStyle/>
        <a:p>
          <a:endParaRPr lang="en-US"/>
        </a:p>
      </dgm:t>
    </dgm:pt>
    <dgm:pt modelId="{B66FBE16-5AA7-4490-98DF-53082FBFF39D}" type="sibTrans" cxnId="{04CC24DA-41DC-4B36-9EF2-5484595FD9F0}">
      <dgm:prSet/>
      <dgm:spPr/>
      <dgm:t>
        <a:bodyPr/>
        <a:lstStyle/>
        <a:p>
          <a:endParaRPr lang="en-US"/>
        </a:p>
      </dgm:t>
    </dgm:pt>
    <dgm:pt modelId="{924C262A-707B-41C1-BEA0-3DF4ABC9565A}">
      <dgm:prSet/>
      <dgm:spPr/>
      <dgm:t>
        <a:bodyPr/>
        <a:lstStyle/>
        <a:p>
          <a:r>
            <a:rPr lang="en-US"/>
            <a:t>Look at Highway vs City usage</a:t>
          </a:r>
        </a:p>
      </dgm:t>
    </dgm:pt>
    <dgm:pt modelId="{2B9DF8EB-7FF1-4242-BA9F-7F03A84CE832}" type="parTrans" cxnId="{ED17602B-AE15-4DE2-9EC7-1D19C5436C95}">
      <dgm:prSet/>
      <dgm:spPr/>
      <dgm:t>
        <a:bodyPr/>
        <a:lstStyle/>
        <a:p>
          <a:endParaRPr lang="en-US"/>
        </a:p>
      </dgm:t>
    </dgm:pt>
    <dgm:pt modelId="{3F6F37CA-859B-4CAB-ACFF-2A600CDDF34B}" type="sibTrans" cxnId="{ED17602B-AE15-4DE2-9EC7-1D19C5436C95}">
      <dgm:prSet/>
      <dgm:spPr/>
      <dgm:t>
        <a:bodyPr/>
        <a:lstStyle/>
        <a:p>
          <a:endParaRPr lang="en-US"/>
        </a:p>
      </dgm:t>
    </dgm:pt>
    <dgm:pt modelId="{2F1D269F-54C3-4645-ADDC-0E1BBA17CEF7}">
      <dgm:prSet/>
      <dgm:spPr/>
      <dgm:t>
        <a:bodyPr/>
        <a:lstStyle/>
        <a:p>
          <a:r>
            <a:rPr lang="en-US"/>
            <a:t>Electric and Blended are the best cars</a:t>
          </a:r>
        </a:p>
      </dgm:t>
    </dgm:pt>
    <dgm:pt modelId="{443D276B-0234-4449-8A84-7FBA2EF6FC49}" type="parTrans" cxnId="{2E80398D-CC1C-4A21-870C-BB82F18B2B8F}">
      <dgm:prSet/>
      <dgm:spPr/>
      <dgm:t>
        <a:bodyPr/>
        <a:lstStyle/>
        <a:p>
          <a:endParaRPr lang="en-US"/>
        </a:p>
      </dgm:t>
    </dgm:pt>
    <dgm:pt modelId="{1685843E-33FB-42E8-A76E-113093530D2E}" type="sibTrans" cxnId="{2E80398D-CC1C-4A21-870C-BB82F18B2B8F}">
      <dgm:prSet/>
      <dgm:spPr/>
      <dgm:t>
        <a:bodyPr/>
        <a:lstStyle/>
        <a:p>
          <a:endParaRPr lang="en-US"/>
        </a:p>
      </dgm:t>
    </dgm:pt>
    <dgm:pt modelId="{3846DE4E-BF1D-4FBD-B134-F72F7D9785CC}">
      <dgm:prSet/>
      <dgm:spPr/>
      <dgm:t>
        <a:bodyPr/>
        <a:lstStyle/>
        <a:p>
          <a:r>
            <a:rPr lang="en-US"/>
            <a:t>The top 1000 cars are weighted to Electric and Blended</a:t>
          </a:r>
        </a:p>
      </dgm:t>
    </dgm:pt>
    <dgm:pt modelId="{436B6119-CD4E-44EA-9E49-A48A2655FEE4}" type="parTrans" cxnId="{CC25C4B8-686E-4B80-808D-B4BE36394446}">
      <dgm:prSet/>
      <dgm:spPr/>
      <dgm:t>
        <a:bodyPr/>
        <a:lstStyle/>
        <a:p>
          <a:endParaRPr lang="en-US"/>
        </a:p>
      </dgm:t>
    </dgm:pt>
    <dgm:pt modelId="{14ADC3E6-213C-4F00-9EEB-EBAEEDB6EB27}" type="sibTrans" cxnId="{CC25C4B8-686E-4B80-808D-B4BE36394446}">
      <dgm:prSet/>
      <dgm:spPr/>
      <dgm:t>
        <a:bodyPr/>
        <a:lstStyle/>
        <a:p>
          <a:endParaRPr lang="en-US"/>
        </a:p>
      </dgm:t>
    </dgm:pt>
    <dgm:pt modelId="{05A4B90C-CC67-4090-A1D3-6BE3B3B55BD5}">
      <dgm:prSet/>
      <dgm:spPr/>
      <dgm:t>
        <a:bodyPr/>
        <a:lstStyle/>
        <a:p>
          <a:r>
            <a:rPr lang="en-US"/>
            <a:t>The bottom 1000 cars are weighted to Regular and Premium</a:t>
          </a:r>
        </a:p>
      </dgm:t>
    </dgm:pt>
    <dgm:pt modelId="{2223EA62-F23B-49EA-9BF3-3AC2C55F7FFF}" type="parTrans" cxnId="{0E9071F7-3C84-4B4A-A134-1133F7CA0C03}">
      <dgm:prSet/>
      <dgm:spPr/>
      <dgm:t>
        <a:bodyPr/>
        <a:lstStyle/>
        <a:p>
          <a:endParaRPr lang="en-US"/>
        </a:p>
      </dgm:t>
    </dgm:pt>
    <dgm:pt modelId="{F94765DC-1D8A-4854-A167-8BC199DE5A24}" type="sibTrans" cxnId="{0E9071F7-3C84-4B4A-A134-1133F7CA0C03}">
      <dgm:prSet/>
      <dgm:spPr/>
      <dgm:t>
        <a:bodyPr/>
        <a:lstStyle/>
        <a:p>
          <a:endParaRPr lang="en-US"/>
        </a:p>
      </dgm:t>
    </dgm:pt>
    <dgm:pt modelId="{ADC1E960-3525-4D7F-9AE8-F610F149378C}" type="pres">
      <dgm:prSet presAssocID="{01732377-D8B9-4580-9AB7-57D12C985372}" presName="linear" presStyleCnt="0">
        <dgm:presLayoutVars>
          <dgm:animLvl val="lvl"/>
          <dgm:resizeHandles val="exact"/>
        </dgm:presLayoutVars>
      </dgm:prSet>
      <dgm:spPr/>
    </dgm:pt>
    <dgm:pt modelId="{83C5C58B-9642-4F31-BA7B-602606D7C686}" type="pres">
      <dgm:prSet presAssocID="{67DC00E6-4B85-44AB-9778-23D21826BB8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417481B-74A2-4AF1-BD50-2BD6A53BEAE3}" type="pres">
      <dgm:prSet presAssocID="{B66FBE16-5AA7-4490-98DF-53082FBFF39D}" presName="spacer" presStyleCnt="0"/>
      <dgm:spPr/>
    </dgm:pt>
    <dgm:pt modelId="{4105EC1A-E149-45AE-B28E-6CD2A51980CC}" type="pres">
      <dgm:prSet presAssocID="{924C262A-707B-41C1-BEA0-3DF4ABC9565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39983012-5D35-4F57-AD9C-7D7417F1AFA6}" type="pres">
      <dgm:prSet presAssocID="{3F6F37CA-859B-4CAB-ACFF-2A600CDDF34B}" presName="spacer" presStyleCnt="0"/>
      <dgm:spPr/>
    </dgm:pt>
    <dgm:pt modelId="{F295EAF6-AC0D-4FDB-A828-B9B13319E179}" type="pres">
      <dgm:prSet presAssocID="{2F1D269F-54C3-4645-ADDC-0E1BBA17CEF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E60CCC3-91FB-47C7-877E-2D77E9E2F743}" type="pres">
      <dgm:prSet presAssocID="{1685843E-33FB-42E8-A76E-113093530D2E}" presName="spacer" presStyleCnt="0"/>
      <dgm:spPr/>
    </dgm:pt>
    <dgm:pt modelId="{FE702331-13DB-4EEF-8593-CE77A0DF6C0A}" type="pres">
      <dgm:prSet presAssocID="{3846DE4E-BF1D-4FBD-B134-F72F7D9785CC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0107196-B924-4792-BED0-AC1F3A35AEF2}" type="pres">
      <dgm:prSet presAssocID="{14ADC3E6-213C-4F00-9EEB-EBAEEDB6EB27}" presName="spacer" presStyleCnt="0"/>
      <dgm:spPr/>
    </dgm:pt>
    <dgm:pt modelId="{23ECE779-975B-48D5-8BA7-6DA5271C44BE}" type="pres">
      <dgm:prSet presAssocID="{05A4B90C-CC67-4090-A1D3-6BE3B3B55BD5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F5FF01E-F011-43C3-81FC-067BDE382A88}" type="presOf" srcId="{01732377-D8B9-4580-9AB7-57D12C985372}" destId="{ADC1E960-3525-4D7F-9AE8-F610F149378C}" srcOrd="0" destOrd="0" presId="urn:microsoft.com/office/officeart/2005/8/layout/vList2"/>
    <dgm:cxn modelId="{ED17602B-AE15-4DE2-9EC7-1D19C5436C95}" srcId="{01732377-D8B9-4580-9AB7-57D12C985372}" destId="{924C262A-707B-41C1-BEA0-3DF4ABC9565A}" srcOrd="1" destOrd="0" parTransId="{2B9DF8EB-7FF1-4242-BA9F-7F03A84CE832}" sibTransId="{3F6F37CA-859B-4CAB-ACFF-2A600CDDF34B}"/>
    <dgm:cxn modelId="{F3449163-178A-4E80-9C83-EF6C43C7000D}" type="presOf" srcId="{67DC00E6-4B85-44AB-9778-23D21826BB8A}" destId="{83C5C58B-9642-4F31-BA7B-602606D7C686}" srcOrd="0" destOrd="0" presId="urn:microsoft.com/office/officeart/2005/8/layout/vList2"/>
    <dgm:cxn modelId="{0F4CB146-4FEC-429F-8D6F-0C7B4A56CC66}" type="presOf" srcId="{05A4B90C-CC67-4090-A1D3-6BE3B3B55BD5}" destId="{23ECE779-975B-48D5-8BA7-6DA5271C44BE}" srcOrd="0" destOrd="0" presId="urn:microsoft.com/office/officeart/2005/8/layout/vList2"/>
    <dgm:cxn modelId="{9B95ED6E-1E1F-4384-ADA4-CCDCEECB7B5D}" type="presOf" srcId="{2F1D269F-54C3-4645-ADDC-0E1BBA17CEF7}" destId="{F295EAF6-AC0D-4FDB-A828-B9B13319E179}" srcOrd="0" destOrd="0" presId="urn:microsoft.com/office/officeart/2005/8/layout/vList2"/>
    <dgm:cxn modelId="{C6E7CE5A-C393-4B79-9CC5-447FF1B43571}" type="presOf" srcId="{924C262A-707B-41C1-BEA0-3DF4ABC9565A}" destId="{4105EC1A-E149-45AE-B28E-6CD2A51980CC}" srcOrd="0" destOrd="0" presId="urn:microsoft.com/office/officeart/2005/8/layout/vList2"/>
    <dgm:cxn modelId="{2E80398D-CC1C-4A21-870C-BB82F18B2B8F}" srcId="{01732377-D8B9-4580-9AB7-57D12C985372}" destId="{2F1D269F-54C3-4645-ADDC-0E1BBA17CEF7}" srcOrd="2" destOrd="0" parTransId="{443D276B-0234-4449-8A84-7FBA2EF6FC49}" sibTransId="{1685843E-33FB-42E8-A76E-113093530D2E}"/>
    <dgm:cxn modelId="{CC25C4B8-686E-4B80-808D-B4BE36394446}" srcId="{01732377-D8B9-4580-9AB7-57D12C985372}" destId="{3846DE4E-BF1D-4FBD-B134-F72F7D9785CC}" srcOrd="3" destOrd="0" parTransId="{436B6119-CD4E-44EA-9E49-A48A2655FEE4}" sibTransId="{14ADC3E6-213C-4F00-9EEB-EBAEEDB6EB27}"/>
    <dgm:cxn modelId="{04CC24DA-41DC-4B36-9EF2-5484595FD9F0}" srcId="{01732377-D8B9-4580-9AB7-57D12C985372}" destId="{67DC00E6-4B85-44AB-9778-23D21826BB8A}" srcOrd="0" destOrd="0" parTransId="{43EB7EC9-1EAF-4CA4-95BB-8209440B3065}" sibTransId="{B66FBE16-5AA7-4490-98DF-53082FBFF39D}"/>
    <dgm:cxn modelId="{AB2B90E6-5789-46D7-A0C2-4BDDC172AE85}" type="presOf" srcId="{3846DE4E-BF1D-4FBD-B134-F72F7D9785CC}" destId="{FE702331-13DB-4EEF-8593-CE77A0DF6C0A}" srcOrd="0" destOrd="0" presId="urn:microsoft.com/office/officeart/2005/8/layout/vList2"/>
    <dgm:cxn modelId="{0E9071F7-3C84-4B4A-A134-1133F7CA0C03}" srcId="{01732377-D8B9-4580-9AB7-57D12C985372}" destId="{05A4B90C-CC67-4090-A1D3-6BE3B3B55BD5}" srcOrd="4" destOrd="0" parTransId="{2223EA62-F23B-49EA-9BF3-3AC2C55F7FFF}" sibTransId="{F94765DC-1D8A-4854-A167-8BC199DE5A24}"/>
    <dgm:cxn modelId="{FCCD89CB-99D4-4216-9043-0BA41CCB8A32}" type="presParOf" srcId="{ADC1E960-3525-4D7F-9AE8-F610F149378C}" destId="{83C5C58B-9642-4F31-BA7B-602606D7C686}" srcOrd="0" destOrd="0" presId="urn:microsoft.com/office/officeart/2005/8/layout/vList2"/>
    <dgm:cxn modelId="{310938DC-1681-46D3-A65B-7608014CAD3F}" type="presParOf" srcId="{ADC1E960-3525-4D7F-9AE8-F610F149378C}" destId="{7417481B-74A2-4AF1-BD50-2BD6A53BEAE3}" srcOrd="1" destOrd="0" presId="urn:microsoft.com/office/officeart/2005/8/layout/vList2"/>
    <dgm:cxn modelId="{CF2CB46E-F3E9-4E4A-B934-5F5410B970F8}" type="presParOf" srcId="{ADC1E960-3525-4D7F-9AE8-F610F149378C}" destId="{4105EC1A-E149-45AE-B28E-6CD2A51980CC}" srcOrd="2" destOrd="0" presId="urn:microsoft.com/office/officeart/2005/8/layout/vList2"/>
    <dgm:cxn modelId="{BCE9799D-B4E9-4059-B5FD-FFEA5CE436A5}" type="presParOf" srcId="{ADC1E960-3525-4D7F-9AE8-F610F149378C}" destId="{39983012-5D35-4F57-AD9C-7D7417F1AFA6}" srcOrd="3" destOrd="0" presId="urn:microsoft.com/office/officeart/2005/8/layout/vList2"/>
    <dgm:cxn modelId="{9D2F736B-F3AE-4BCE-ACE8-7E30D3365B71}" type="presParOf" srcId="{ADC1E960-3525-4D7F-9AE8-F610F149378C}" destId="{F295EAF6-AC0D-4FDB-A828-B9B13319E179}" srcOrd="4" destOrd="0" presId="urn:microsoft.com/office/officeart/2005/8/layout/vList2"/>
    <dgm:cxn modelId="{6A6E18D0-6286-4D56-B970-2D3CC58926D9}" type="presParOf" srcId="{ADC1E960-3525-4D7F-9AE8-F610F149378C}" destId="{7E60CCC3-91FB-47C7-877E-2D77E9E2F743}" srcOrd="5" destOrd="0" presId="urn:microsoft.com/office/officeart/2005/8/layout/vList2"/>
    <dgm:cxn modelId="{390D071E-6A88-4FE7-980B-289EAB2A8944}" type="presParOf" srcId="{ADC1E960-3525-4D7F-9AE8-F610F149378C}" destId="{FE702331-13DB-4EEF-8593-CE77A0DF6C0A}" srcOrd="6" destOrd="0" presId="urn:microsoft.com/office/officeart/2005/8/layout/vList2"/>
    <dgm:cxn modelId="{2E9EA1BE-8AA5-471C-833C-389CEBEC0821}" type="presParOf" srcId="{ADC1E960-3525-4D7F-9AE8-F610F149378C}" destId="{20107196-B924-4792-BED0-AC1F3A35AEF2}" srcOrd="7" destOrd="0" presId="urn:microsoft.com/office/officeart/2005/8/layout/vList2"/>
    <dgm:cxn modelId="{72B4EE71-AF99-4894-8563-B3D86B6C5713}" type="presParOf" srcId="{ADC1E960-3525-4D7F-9AE8-F610F149378C}" destId="{23ECE779-975B-48D5-8BA7-6DA5271C44B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C5C58B-9642-4F31-BA7B-602606D7C686}">
      <dsp:nvSpPr>
        <dsp:cNvPr id="0" name=""/>
        <dsp:cNvSpPr/>
      </dsp:nvSpPr>
      <dsp:spPr>
        <a:xfrm>
          <a:off x="0" y="50336"/>
          <a:ext cx="10576558" cy="74353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Dashboard to compare cars</a:t>
          </a:r>
        </a:p>
      </dsp:txBody>
      <dsp:txXfrm>
        <a:off x="36296" y="86632"/>
        <a:ext cx="10503966" cy="670943"/>
      </dsp:txXfrm>
    </dsp:sp>
    <dsp:sp modelId="{4105EC1A-E149-45AE-B28E-6CD2A51980CC}">
      <dsp:nvSpPr>
        <dsp:cNvPr id="0" name=""/>
        <dsp:cNvSpPr/>
      </dsp:nvSpPr>
      <dsp:spPr>
        <a:xfrm>
          <a:off x="0" y="883151"/>
          <a:ext cx="10576558" cy="743535"/>
        </a:xfrm>
        <a:prstGeom prst="roundRect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Look at Highway vs City usage</a:t>
          </a:r>
        </a:p>
      </dsp:txBody>
      <dsp:txXfrm>
        <a:off x="36296" y="919447"/>
        <a:ext cx="10503966" cy="670943"/>
      </dsp:txXfrm>
    </dsp:sp>
    <dsp:sp modelId="{F295EAF6-AC0D-4FDB-A828-B9B13319E179}">
      <dsp:nvSpPr>
        <dsp:cNvPr id="0" name=""/>
        <dsp:cNvSpPr/>
      </dsp:nvSpPr>
      <dsp:spPr>
        <a:xfrm>
          <a:off x="0" y="1715966"/>
          <a:ext cx="10576558" cy="743535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Electric and Blended are the best cars</a:t>
          </a:r>
        </a:p>
      </dsp:txBody>
      <dsp:txXfrm>
        <a:off x="36296" y="1752262"/>
        <a:ext cx="10503966" cy="670943"/>
      </dsp:txXfrm>
    </dsp:sp>
    <dsp:sp modelId="{FE702331-13DB-4EEF-8593-CE77A0DF6C0A}">
      <dsp:nvSpPr>
        <dsp:cNvPr id="0" name=""/>
        <dsp:cNvSpPr/>
      </dsp:nvSpPr>
      <dsp:spPr>
        <a:xfrm>
          <a:off x="0" y="2548781"/>
          <a:ext cx="10576558" cy="743535"/>
        </a:xfrm>
        <a:prstGeom prst="roundRect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The top 1000 cars are weighted to Electric and Blended</a:t>
          </a:r>
        </a:p>
      </dsp:txBody>
      <dsp:txXfrm>
        <a:off x="36296" y="2585077"/>
        <a:ext cx="10503966" cy="670943"/>
      </dsp:txXfrm>
    </dsp:sp>
    <dsp:sp modelId="{23ECE779-975B-48D5-8BA7-6DA5271C44BE}">
      <dsp:nvSpPr>
        <dsp:cNvPr id="0" name=""/>
        <dsp:cNvSpPr/>
      </dsp:nvSpPr>
      <dsp:spPr>
        <a:xfrm>
          <a:off x="0" y="3381596"/>
          <a:ext cx="10576558" cy="743535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The bottom 1000 cars are weighted to Regular and Premium</a:t>
          </a:r>
        </a:p>
      </dsp:txBody>
      <dsp:txXfrm>
        <a:off x="36296" y="3417892"/>
        <a:ext cx="10503966" cy="6709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BA4FC-135B-4BF3-8B82-8E6EF8EA11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671013-E1D5-4AD7-97A2-C355E78714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BEC0E-5E0F-4599-B0BF-237C92AC8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73EBD-849F-40AE-8EEE-1FF9ED9CD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59733-5866-408A-A06E-AB56A3C50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232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5E776-1684-45AE-9070-07D51DD23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B6664-73E9-4322-A5DC-36BAA3DDD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21FFA-7AEC-44AF-A605-CA5EC1936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825E1-6F2D-4149-BA5E-5E4AB9C9B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71683-F00A-43A5-9FF9-F40137F8E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98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2CED73-1735-428A-BEC5-69BDC105A2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C42330-A767-4564-BE8E-4217BC855B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0DAFF-F7E6-44BC-88A6-7D6412332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870731-7D5B-46E7-8355-462EFAD35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329D4-1CE9-4EEF-9B77-4C621FA54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944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3E83A-68E9-49C9-B8CE-038B356B6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07BE-8D01-4820-9DFA-D5A099086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F87CD-4F30-43C8-B01E-F9AB3D7D5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6EDD2-0826-449D-BF4C-D1EEDE0AD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FC2CA-3FAA-4249-8A65-7AF72622C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418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29FDF-DF9E-4B12-80EC-2473C6763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B94877-EEA2-4D42-86C9-1E7E73056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DC4F8-05A7-4509-A51A-C03F597FA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98A5B-3A68-4D17-B3F8-AB58C8D5A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4150E-219B-4432-A8EF-4DA3CD33D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27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4D5A1-F464-40B7-88B0-234A792AB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FB0D7-D8E4-4B85-B61E-0C8F4812D2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30B59-A4CA-4718-9455-7129D0642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2B8DE-8700-4E32-8ECB-468D3BC37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34FE25-A9DB-45AC-8A98-5A936469F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D9BA8E-2D37-42F0-BC33-1B21CA54B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517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1DFF9-68A6-431E-8847-02374F310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136D46-6799-4184-B624-EFCCB4870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EFCF6-B7BF-4E77-AB3A-F44F7720EB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6A9887-EE31-493D-BCBE-D71A8B2402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68C565-20BA-4799-A650-FBC0F49361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0CD56A-E9EF-4760-9074-3F3194D50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B7E05A-790F-4C14-8EEE-3CB10748A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998E6E-9C85-4EDD-8E97-BA0864E37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06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71BCA-FA5D-4EA3-B96E-AE6A196D7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48C30B-3B2B-41D1-9456-26C45C629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FEE156-CDB0-4596-B39D-A397C03AF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CEB577-1FB5-4E7D-8D6E-8CA72ED49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75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1D4009-4B48-47CF-9D84-DA84AF5DD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3C51BF-BD74-44ED-BBB1-24FA2C6C0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693E-EC86-4D72-BB39-3D42FA0CF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03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B8031-6B2A-4AA8-94A4-3A48DF245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D9664-65A1-4883-B9C9-4D1CCFAC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234948-6231-4EFF-BA7A-42C810671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64515F-F987-4ECB-86DC-980BEBFDF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59031D-7646-43EF-835A-1B955D508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0BCF42-A602-4574-A725-F34323E72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090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091C5-6B10-4287-9525-A33728648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C633DD-1C7D-4602-A575-4E25F3F180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A6CF97-AF04-4E0B-91E3-7EA96AEEE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CAC806-B789-455D-8026-7A0141039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191610-5B70-4E73-87B5-E3174D64A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BBA737-D8AE-401F-ACD1-ACE5B4EB0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26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DC992B-61F3-494E-B196-751EFE130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7E418-01C1-4357-B404-80FD54FE5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3A08E-D9FC-465C-A39D-16EC65AE1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CA035-404C-4FB0-945E-016DD15ED7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AF4CA-3C7F-4D61-A0E7-FB4A14C841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C14EF-B99F-41E4-8245-233E861CFB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2AB50-6325-4DEC-8C4C-68DB0E782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75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3A25D70-4A55-4F72-B9C5-A69CDBF4D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957100-6D8B-4161-9F2F-C0A949EC8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D8B065-EE51-4AE2-A94C-86249998F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49940E-AB19-4C21-AEE2-194243552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71787" y="1741337"/>
            <a:ext cx="5448730" cy="2387918"/>
          </a:xfrm>
        </p:spPr>
        <p:txBody>
          <a:bodyPr anchor="b">
            <a:normAutofit/>
          </a:bodyPr>
          <a:lstStyle/>
          <a:p>
            <a:r>
              <a:rPr lang="en-US" sz="7200" b="1" dirty="0">
                <a:solidFill>
                  <a:schemeClr val="tx2"/>
                </a:solidFill>
              </a:rPr>
              <a:t>CAR</a:t>
            </a:r>
            <a:r>
              <a:rPr lang="en-US" sz="7200" dirty="0">
                <a:solidFill>
                  <a:schemeClr val="tx2"/>
                </a:solidFill>
              </a:rPr>
              <a:t> </a:t>
            </a:r>
            <a:r>
              <a:rPr lang="en-US" sz="7200" b="1" dirty="0">
                <a:solidFill>
                  <a:schemeClr val="tx2"/>
                </a:solidFill>
              </a:rPr>
              <a:t>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A598C1-A203-4C77-A927-395D0887C9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1161" y="4200522"/>
            <a:ext cx="5449982" cy="682079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How to pick the car that is right for you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999293-B054-4B57-A26F-D04C2BB11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43336"/>
            <a:ext cx="5163047" cy="2657478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E505D8A-F41A-450D-A648-E77DF6B8D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2BD6DCE-6A81-4F34-9958-67B578EA1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C462BE8-CD72-48CF-8A7B-C716D2B99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C2CDB70-40F1-4D00-8F17-A532E732E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61945C4-D997-42F3-B59A-984CF0066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651FE4A-9487-43BE-A388-13453574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44B0EF3-9992-4B95-8A43-6206B3FC3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41B1C1F-C2FE-4C47-9D74-ADB9B53F4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048177B-A49E-4E24-9007-07A0EDD6A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61217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B2AAB8-A08B-4337-A757-9752CE2E1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00" y="991261"/>
            <a:ext cx="8420100" cy="1837349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solidFill>
                  <a:schemeClr val="tx2"/>
                </a:solidFill>
              </a:rPr>
              <a:t>Statistical Treatment of the Data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545017-2445-4AB3-95A6-48F17C802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3B5D580-007D-4215-A10B-C8CF12EE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4228C19-035F-4E8E-BAFD-56EC684B6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0D7C81-A1BE-4720-A66D-AEF9A11A5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F18FEE-BE44-4F4A-AA4E-EC795CB0B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046C6-E470-4362-8C61-BF7DDE1B3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199" y="2828609"/>
            <a:ext cx="7848601" cy="3038129"/>
          </a:xfrm>
        </p:spPr>
        <p:txBody>
          <a:bodyPr anchor="t">
            <a:no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Database from Kaggle is utilized</a:t>
            </a:r>
          </a:p>
          <a:p>
            <a:r>
              <a:rPr lang="en-US" dirty="0">
                <a:solidFill>
                  <a:schemeClr val="tx2"/>
                </a:solidFill>
              </a:rPr>
              <a:t>Entered data into </a:t>
            </a:r>
            <a:r>
              <a:rPr lang="en-US" dirty="0" err="1">
                <a:solidFill>
                  <a:schemeClr val="tx2"/>
                </a:solidFill>
              </a:rPr>
              <a:t>Postgresql</a:t>
            </a:r>
            <a:r>
              <a:rPr lang="en-US" dirty="0">
                <a:solidFill>
                  <a:schemeClr val="tx2"/>
                </a:solidFill>
              </a:rPr>
              <a:t> to help manipulate data</a:t>
            </a:r>
          </a:p>
          <a:p>
            <a:r>
              <a:rPr lang="en-US" dirty="0">
                <a:solidFill>
                  <a:schemeClr val="tx2"/>
                </a:solidFill>
              </a:rPr>
              <a:t>Performed statistical analysis (t-tests and p-values) to endure validity of hypotheses and findings</a:t>
            </a:r>
          </a:p>
          <a:p>
            <a:r>
              <a:rPr lang="en-US" dirty="0">
                <a:solidFill>
                  <a:schemeClr val="tx2"/>
                </a:solidFill>
              </a:rPr>
              <a:t>All findings are with 95% or better confidence level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6B7259D-F2AD-42FE-B984-6D1D74321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4" y="3658536"/>
            <a:ext cx="3655725" cy="2743201"/>
            <a:chOff x="-305" y="-1"/>
            <a:chExt cx="3832880" cy="287613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E5C38C6-2516-45D1-ADFC-3F59F8E3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C274C95-E7A7-401D-A8F5-FFF5EB929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D598C3-55D0-44FB-8766-A89B34B31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9EBC5C7-E54F-42F3-93F0-75AAC99FF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5584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7032BE-1A99-458B-B9E3-8BE15C48F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chemeClr val="tx2"/>
                </a:solidFill>
              </a:rPr>
              <a:t>Types of fuel analyzed</a:t>
            </a:r>
          </a:p>
        </p:txBody>
      </p:sp>
      <p:pic>
        <p:nvPicPr>
          <p:cNvPr id="26" name="Graphic 25" descr="Electric Car">
            <a:extLst>
              <a:ext uri="{FF2B5EF4-FFF2-40B4-BE49-F238E27FC236}">
                <a16:creationId xmlns:a16="http://schemas.microsoft.com/office/drawing/2014/main" id="{BD00D5AF-95C2-4C2F-8133-DA61BEB17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833FB-677A-483F-87B3-7F285B4E1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Regular Gasoline</a:t>
            </a:r>
          </a:p>
          <a:p>
            <a:r>
              <a:rPr lang="en-US" sz="3600" dirty="0">
                <a:solidFill>
                  <a:schemeClr val="tx2"/>
                </a:solidFill>
              </a:rPr>
              <a:t>Premium Gasoline</a:t>
            </a:r>
          </a:p>
          <a:p>
            <a:r>
              <a:rPr lang="en-US" sz="3600" dirty="0">
                <a:solidFill>
                  <a:schemeClr val="tx2"/>
                </a:solidFill>
              </a:rPr>
              <a:t>Diesel</a:t>
            </a:r>
          </a:p>
          <a:p>
            <a:r>
              <a:rPr lang="en-US" sz="3600" dirty="0">
                <a:solidFill>
                  <a:schemeClr val="tx2"/>
                </a:solidFill>
              </a:rPr>
              <a:t>Blended (electric and gasoline)</a:t>
            </a:r>
          </a:p>
          <a:p>
            <a:r>
              <a:rPr lang="en-US" sz="3600" dirty="0">
                <a:solidFill>
                  <a:schemeClr val="tx2"/>
                </a:solidFill>
              </a:rPr>
              <a:t>Electric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85705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54A3646-77FE-4862-96CE-45260829B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6FA249-9C10-48B9-9F72-1F333D8A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036894FA-6F9A-4863-AEC5-B734F422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103C0B-E1BF-4BF0-9605-7426160F9E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96B9AB-146B-42B0-B1F4-7EF69C521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0B8CEE20-F67A-4CFC-88F1-4C942EB62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6B823E68-E880-4A79-82AD-6088E1DEA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C90FFE78-151B-4C6F-893F-683270602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A2B9B53-0432-42A0-ACC1-23CCDB118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142954D5-E17A-4C4B-B575-9D2BE72C6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2317E4B1-5573-4066-895C-2FB759804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BA723B4-613D-41FA-93E8-94173C930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D2693AEC-A60D-40B1-87B3-1EF30A56D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0EFB57B1-129C-4CA5-9513-29226043B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C89A1FD-35E1-4574-A439-61C20F457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D55D1DF-59D8-4B47-87C4-FB3A82689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99FF32E-3548-4B4D-894E-B3A06C12A7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005D0D4-EFA9-4355-BA9B-A7B46F941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350B02F-5937-44B9-83F4-9C970BE96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1A245F-C10F-495E-BD0E-CE576C7F0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F524856-7B56-403B-B504-044710FD5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4E6D29BC-894B-4228-9F3F-92037EA3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E03B2DC6-DF02-45CB-AC7C-6EBBD359C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700D0C16-8549-4373-8B7C-3555082CE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4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106B87-F36B-4892-9BFF-5A3C2C0D0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7095" y="497205"/>
            <a:ext cx="6227064" cy="1234440"/>
          </a:xfrm>
        </p:spPr>
        <p:txBody>
          <a:bodyPr anchor="t">
            <a:normAutofit/>
          </a:bodyPr>
          <a:lstStyle/>
          <a:p>
            <a:pPr algn="ctr"/>
            <a:r>
              <a:rPr lang="en-US" sz="4000" dirty="0">
                <a:solidFill>
                  <a:schemeClr val="accent1"/>
                </a:solidFill>
              </a:rPr>
              <a:t>Average City MPG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C7341777-0F86-4E1E-A07F-2076F00D0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graphicFrame>
        <p:nvGraphicFramePr>
          <p:cNvPr id="32" name="Content Placeholder 31">
            <a:extLst>
              <a:ext uri="{FF2B5EF4-FFF2-40B4-BE49-F238E27FC236}">
                <a16:creationId xmlns:a16="http://schemas.microsoft.com/office/drawing/2014/main" id="{E61B68D4-35B5-48D0-AEF2-1C68E0D413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9578253"/>
              </p:ext>
            </p:extLst>
          </p:nvPr>
        </p:nvGraphicFramePr>
        <p:xfrm>
          <a:off x="2758378" y="1520433"/>
          <a:ext cx="7902575" cy="4545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48244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C99AE-40A1-4BCF-BC00-C77B1F302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Highway MPG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36E9E54-3336-4F53-BB2D-785DB7F5E1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974224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44447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16615-D844-4653-8989-350AD2ED5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Median Year Produced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8A65A23-81D7-40D3-BE3B-712FB17AD9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15243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5179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2413CC-69E6-4BDA-A88D-E4EF8F95B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F1F7357-8633-4CE7-BF80-475EE8A2F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E402FE4E-C12D-497C-AF81-F08E4E02B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9247B10-170D-4E62-849A-38FCB43C6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9A587A7-1BEF-45AA-9EFC-6558A8749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AC25B5A1-6EF7-44EC-A2F0-1EDC96A79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80B8582C-7E17-4115-9FF1-979C8405CB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6C4AB66-7A18-4E51-935B-237F4CA82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CDF12911-A240-4580-8788-0C49DB1FE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EAE0F5DE-442D-4F6C-B02C-2568ED195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4F24A002-AFDE-4034-85BE-CBF005AE92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36F0721E-B4B0-4A6C-A92C-F8DE92D3AC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54D2DC98-69F8-4F2F-9D45-BDFFA5E2B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0A636E33-DC38-40B9-B941-037E5D860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03D30690-68C2-4AEC-9789-1495D97E1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1020B1B9-821B-49FB-BDC9-57DA08CBC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20EDCE4-8B18-413F-989E-E79628E5A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8563351E-0DDD-4FC8-8D0C-1E446E3C1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15E8B705-64E7-4513-B3CB-BF46C35732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30DAEE1C-EBB5-47F5-9E76-564FCFDBF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EDB255E9-A3E2-4098-99A1-FE38FAD15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2507F2A-27AF-4833-8273-5FC9A98863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8DFB8904-0CB8-45AD-ABD2-F7A582365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159576-87D6-46ED-9DA2-C1D191629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87" y="798881"/>
            <a:ext cx="8673427" cy="104894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Average Annual Fuel Costs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AE4DD67-09B0-4E01-B183-3CFE736DF6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807268"/>
              </p:ext>
            </p:extLst>
          </p:nvPr>
        </p:nvGraphicFramePr>
        <p:xfrm>
          <a:off x="807722" y="1990976"/>
          <a:ext cx="10576558" cy="41754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6790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2413CC-69E6-4BDA-A88D-E4EF8F95B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F1F7357-8633-4CE7-BF80-475EE8A2F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E402FE4E-C12D-497C-AF81-F08E4E02B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9247B10-170D-4E62-849A-38FCB43C6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9A587A7-1BEF-45AA-9EFC-6558A8749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AC25B5A1-6EF7-44EC-A2F0-1EDC96A79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80B8582C-7E17-4115-9FF1-979C8405CB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6C4AB66-7A18-4E51-935B-237F4CA82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CDF12911-A240-4580-8788-0C49DB1FE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EAE0F5DE-442D-4F6C-B02C-2568ED195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4F24A002-AFDE-4034-85BE-CBF005AE92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36F0721E-B4B0-4A6C-A92C-F8DE92D3AC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54D2DC98-69F8-4F2F-9D45-BDFFA5E2B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0A636E33-DC38-40B9-B941-037E5D860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03D30690-68C2-4AEC-9789-1495D97E1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1020B1B9-821B-49FB-BDC9-57DA08CBC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20EDCE4-8B18-413F-989E-E79628E5A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8563351E-0DDD-4FC8-8D0C-1E446E3C1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15E8B705-64E7-4513-B3CB-BF46C35732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30DAEE1C-EBB5-47F5-9E76-564FCFDBF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EDB255E9-A3E2-4098-99A1-FE38FAD15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2507F2A-27AF-4833-8273-5FC9A98863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8DFB8904-0CB8-45AD-ABD2-F7A582365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F7D91C-0953-48E8-89F8-F5A949306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87" y="798881"/>
            <a:ext cx="8673427" cy="1048945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Making an Informed Decision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8853B8E-C3CC-4C6A-9904-55FC417B4B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396176"/>
              </p:ext>
            </p:extLst>
          </p:nvPr>
        </p:nvGraphicFramePr>
        <p:xfrm>
          <a:off x="807722" y="1990976"/>
          <a:ext cx="10576558" cy="4175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7605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125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CAR BASICS</vt:lpstr>
      <vt:lpstr>Statistical Treatment of the Data</vt:lpstr>
      <vt:lpstr>Types of fuel analyzed</vt:lpstr>
      <vt:lpstr>Average City MPG</vt:lpstr>
      <vt:lpstr>Average Highway MPG</vt:lpstr>
      <vt:lpstr>Median Year Produced</vt:lpstr>
      <vt:lpstr>Average Annual Fuel Costs</vt:lpstr>
      <vt:lpstr>Making an Informed Decision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BASICS</dc:title>
  <dc:creator>Jonathan Holz</dc:creator>
  <cp:lastModifiedBy>Jonathan Holz</cp:lastModifiedBy>
  <cp:revision>2</cp:revision>
  <dcterms:created xsi:type="dcterms:W3CDTF">2020-12-01T17:11:55Z</dcterms:created>
  <dcterms:modified xsi:type="dcterms:W3CDTF">2020-12-01T17:22:08Z</dcterms:modified>
</cp:coreProperties>
</file>

<file path=docProps/thumbnail.jpeg>
</file>